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9" r:id="rId4"/>
    <p:sldId id="260" r:id="rId5"/>
    <p:sldId id="257" r:id="rId6"/>
    <p:sldId id="261" r:id="rId7"/>
    <p:sldId id="266" r:id="rId8"/>
    <p:sldId id="262" r:id="rId9"/>
    <p:sldId id="263" r:id="rId10"/>
    <p:sldId id="264"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19" name="Footer Placeholder 18"/>
          <p:cNvSpPr>
            <a:spLocks noGrp="1"/>
          </p:cNvSpPr>
          <p:nvPr>
            <p:ph type="ftr" sz="quarter" idx="11"/>
          </p:nvPr>
        </p:nvSpPr>
        <p:spPr/>
        <p:txBody>
          <a:bodyPr/>
          <a:lstStyle/>
          <a:p>
            <a:endParaRPr lang="en-AU" dirty="0"/>
          </a:p>
        </p:txBody>
      </p:sp>
      <p:sp>
        <p:nvSpPr>
          <p:cNvPr id="27" name="Slide Number Placeholder 26"/>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1A71B7F-9C63-43BA-A439-9E4E0D82698E}"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BFAE6B-0315-4176-A5A3-19F898559C89}" type="datetimeFigureOut">
              <a:rPr lang="en-AU" smtClean="0"/>
              <a:pPr/>
              <a:t>12/07/2012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a:xfrm>
            <a:off x="8077200" y="6356350"/>
            <a:ext cx="609600" cy="365125"/>
          </a:xfrm>
        </p:spPr>
        <p:txBody>
          <a:bodyPr/>
          <a:lstStyle/>
          <a:p>
            <a:fld id="{91A71B7F-9C63-43BA-A439-9E4E0D82698E}" type="slidenum">
              <a:rPr lang="en-AU" smtClean="0"/>
              <a:pPr/>
              <a:t>‹#›</a:t>
            </a:fld>
            <a:endParaRPr lang="en-AU"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BFAE6B-0315-4176-A5A3-19F898559C89}" type="datetimeFigureOut">
              <a:rPr lang="en-AU" smtClean="0"/>
              <a:pPr/>
              <a:t>12/07/2012</a:t>
            </a:fld>
            <a:endParaRPr lang="en-AU"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1A71B7F-9C63-43BA-A439-9E4E0D82698E}" type="slidenum">
              <a:rPr lang="en-AU" smtClean="0"/>
              <a:pPr/>
              <a:t>‹#›</a:t>
            </a:fld>
            <a:endParaRPr lang="en-AU"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tfscientist.hubpages.com/hub/what-are-the-differences-between-animals-and-plants" TargetMode="External"/><Relationship Id="rId2" Type="http://schemas.openxmlformats.org/officeDocument/2006/relationships/hyperlink" Target="http://www.harweb.com/cell/index.htm" TargetMode="External"/><Relationship Id="rId1" Type="http://schemas.openxmlformats.org/officeDocument/2006/relationships/slideLayout" Target="../slideLayouts/slideLayout2.xml"/><Relationship Id="rId5" Type="http://schemas.openxmlformats.org/officeDocument/2006/relationships/hyperlink" Target="http://www.lessonplanet.com/article/life-science/the-structure-and-function-of-cells-making-biology-fun" TargetMode="External"/><Relationship Id="rId4" Type="http://schemas.openxmlformats.org/officeDocument/2006/relationships/hyperlink" Target="http://www.biology4kids.com/files/cell_mai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diffen.com/difference/Animal_Cell_vs_Plant_Cell" TargetMode="External"/><Relationship Id="rId2" Type="http://schemas.openxmlformats.org/officeDocument/2006/relationships/hyperlink" Target="http://wiki.answers.com/Q/What_is_the_main_difference_between_plant_and_animal_cells" TargetMode="External"/><Relationship Id="rId1" Type="http://schemas.openxmlformats.org/officeDocument/2006/relationships/slideLayout" Target="../slideLayouts/slideLayout2.xml"/><Relationship Id="rId4" Type="http://schemas.openxmlformats.org/officeDocument/2006/relationships/hyperlink" Target="http://www.ehow.com/list_7324267_3-plant-cell-animal-cell.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xQxekZ3Dzqg&amp;feature=related" TargetMode="External"/><Relationship Id="rId2" Type="http://schemas.openxmlformats.org/officeDocument/2006/relationships/hyperlink" Target="http://www.youtube.com/watch?feature=player_embedded&amp;v=MWz4ptP_QEU" TargetMode="External"/><Relationship Id="rId1" Type="http://schemas.openxmlformats.org/officeDocument/2006/relationships/slideLayout" Target="../slideLayouts/slideLayout7.xml"/><Relationship Id="rId4" Type="http://schemas.openxmlformats.org/officeDocument/2006/relationships/hyperlink" Target="http://www.youtube.com/watch?v=0eHzdj69O6M&amp;feature=relat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how.com/list_7324267_3-plant-cell-animal-cell.html"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1700808"/>
            <a:ext cx="6336703"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lIns="91440" tIns="45720" rIns="91440" bIns="45720">
            <a:prstTxWarp prst="textChevronInverted">
              <a:avLst/>
            </a:prstTxWarp>
            <a:spAutoFit/>
          </a:bodyPr>
          <a:lstStyle/>
          <a:p>
            <a:pPr algn="ctr"/>
            <a:r>
              <a:rPr lang="en-US" sz="9600" b="1" cap="all" spc="0" dirty="0" smtClean="0">
                <a:ln w="9000" cmpd="sng">
                  <a:solidFill>
                    <a:schemeClr val="tx1"/>
                  </a:solidFill>
                  <a:prstDash val="solid"/>
                </a:ln>
                <a:solidFill>
                  <a:srgbClr val="00B0F0"/>
                </a:solidFill>
                <a:effectLst>
                  <a:reflection blurRad="12700" stA="28000" endPos="45000" dist="1000" dir="5400000" sy="-100000" algn="bl" rotWithShape="0"/>
                </a:effectLst>
              </a:rPr>
              <a:t>Cells</a:t>
            </a:r>
          </a:p>
        </p:txBody>
      </p:sp>
      <p:sp>
        <p:nvSpPr>
          <p:cNvPr id="5" name="Rectangle 4"/>
          <p:cNvSpPr/>
          <p:nvPr/>
        </p:nvSpPr>
        <p:spPr>
          <a:xfrm>
            <a:off x="2699792" y="4149080"/>
            <a:ext cx="3240360" cy="86409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AU" sz="2800" dirty="0" smtClean="0"/>
              <a:t>By Jodi Longden</a:t>
            </a:r>
            <a:endParaRPr lang="en-A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Useful Links</a:t>
            </a:r>
            <a:endParaRPr lang="en-AU" dirty="0"/>
          </a:p>
        </p:txBody>
      </p:sp>
      <p:sp>
        <p:nvSpPr>
          <p:cNvPr id="3" name="Content Placeholder 2"/>
          <p:cNvSpPr>
            <a:spLocks noGrp="1"/>
          </p:cNvSpPr>
          <p:nvPr>
            <p:ph idx="1"/>
          </p:nvPr>
        </p:nvSpPr>
        <p:spPr/>
        <p:txBody>
          <a:bodyPr/>
          <a:lstStyle/>
          <a:p>
            <a:r>
              <a:rPr lang="en-AU" dirty="0" smtClean="0">
                <a:ln>
                  <a:solidFill>
                    <a:schemeClr val="tx1"/>
                  </a:solidFill>
                </a:ln>
                <a:solidFill>
                  <a:schemeClr val="tx1">
                    <a:lumMod val="95000"/>
                    <a:lumOff val="5000"/>
                  </a:schemeClr>
                </a:solidFill>
                <a:hlinkClick r:id="rId2"/>
              </a:rPr>
              <a:t>http://www.harweb.com/cell/index.htm</a:t>
            </a:r>
            <a:endParaRPr lang="en-AU" dirty="0" smtClean="0">
              <a:ln>
                <a:solidFill>
                  <a:schemeClr val="tx1"/>
                </a:solidFill>
              </a:ln>
              <a:solidFill>
                <a:schemeClr val="tx1">
                  <a:lumMod val="95000"/>
                  <a:lumOff val="5000"/>
                </a:schemeClr>
              </a:solidFill>
            </a:endParaRPr>
          </a:p>
          <a:p>
            <a:r>
              <a:rPr lang="en-AU" dirty="0" smtClean="0">
                <a:ln>
                  <a:solidFill>
                    <a:schemeClr val="tx1"/>
                  </a:solidFill>
                </a:ln>
                <a:solidFill>
                  <a:schemeClr val="tx1">
                    <a:lumMod val="95000"/>
                    <a:lumOff val="5000"/>
                  </a:schemeClr>
                </a:solidFill>
                <a:hlinkClick r:id="rId3"/>
              </a:rPr>
              <a:t>http://tfscientist.hubpages.com/hub/what-are-the-differences-between-animals-and-plants</a:t>
            </a:r>
            <a:endParaRPr lang="en-AU" dirty="0" smtClean="0">
              <a:ln>
                <a:solidFill>
                  <a:schemeClr val="tx1"/>
                </a:solidFill>
              </a:ln>
              <a:solidFill>
                <a:schemeClr val="tx1">
                  <a:lumMod val="95000"/>
                  <a:lumOff val="5000"/>
                </a:schemeClr>
              </a:solidFill>
            </a:endParaRPr>
          </a:p>
          <a:p>
            <a:r>
              <a:rPr lang="en-AU" dirty="0" smtClean="0">
                <a:ln>
                  <a:solidFill>
                    <a:schemeClr val="tx1"/>
                  </a:solidFill>
                </a:ln>
                <a:solidFill>
                  <a:srgbClr val="FFFF00"/>
                </a:solidFill>
                <a:hlinkClick r:id="rId4"/>
              </a:rPr>
              <a:t>http://www.biology4kids.com/files/cell_main.html</a:t>
            </a:r>
            <a:endParaRPr lang="en-AU" dirty="0" smtClean="0">
              <a:ln>
                <a:solidFill>
                  <a:schemeClr val="tx1"/>
                </a:solidFill>
              </a:ln>
              <a:solidFill>
                <a:srgbClr val="FFFF00"/>
              </a:solidFill>
            </a:endParaRPr>
          </a:p>
          <a:p>
            <a:r>
              <a:rPr lang="en-AU" dirty="0" smtClean="0">
                <a:ln>
                  <a:solidFill>
                    <a:schemeClr val="tx1">
                      <a:lumMod val="95000"/>
                      <a:lumOff val="5000"/>
                    </a:schemeClr>
                  </a:solidFill>
                </a:ln>
                <a:hlinkClick r:id="rId5"/>
              </a:rPr>
              <a:t>http://www.lessonplanet.com/article/life-science/the-structure-and-function-of-cells-making-biology-fun</a:t>
            </a:r>
            <a:endParaRPr lang="en-AU" dirty="0" smtClean="0">
              <a:ln>
                <a:solidFill>
                  <a:schemeClr val="tx1">
                    <a:lumMod val="95000"/>
                    <a:lumOff val="5000"/>
                  </a:schemeClr>
                </a:solidFill>
              </a:ln>
            </a:endParaRPr>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pPr algn="ctr"/>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References</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r>
              <a:rPr lang="en-AU" dirty="0" smtClean="0">
                <a:ln>
                  <a:solidFill>
                    <a:schemeClr val="tx1"/>
                  </a:solidFill>
                </a:ln>
                <a:hlinkClick r:id="rId2"/>
              </a:rPr>
              <a:t>http://wiki.answers.com/Q/What_is_the_main_difference_between_plant_and_animal_cells#ixzz20CuCQhLO</a:t>
            </a:r>
            <a:endParaRPr lang="en-AU" dirty="0" smtClean="0">
              <a:ln>
                <a:solidFill>
                  <a:schemeClr val="tx1"/>
                </a:solidFill>
              </a:ln>
            </a:endParaRPr>
          </a:p>
          <a:p>
            <a:r>
              <a:rPr lang="en-AU" dirty="0" smtClean="0">
                <a:ln>
                  <a:solidFill>
                    <a:schemeClr val="tx1"/>
                  </a:solidFill>
                </a:ln>
                <a:hlinkClick r:id="rId3"/>
              </a:rPr>
              <a:t>http://www.diffen.com/difference/Animal_Cell_vs_Plant_Cell</a:t>
            </a:r>
            <a:endParaRPr lang="en-AU" dirty="0" smtClean="0">
              <a:ln>
                <a:solidFill>
                  <a:schemeClr val="tx1"/>
                </a:solidFill>
              </a:ln>
            </a:endParaRPr>
          </a:p>
          <a:p>
            <a:r>
              <a:rPr lang="en-AU" dirty="0" smtClean="0">
                <a:ln>
                  <a:solidFill>
                    <a:schemeClr val="tx1">
                      <a:lumMod val="95000"/>
                      <a:lumOff val="5000"/>
                    </a:schemeClr>
                  </a:solidFill>
                </a:ln>
                <a:solidFill>
                  <a:srgbClr val="FFFF00"/>
                </a:solidFill>
                <a:hlinkClick r:id="rId4"/>
              </a:rPr>
              <a:t>http://</a:t>
            </a:r>
            <a:r>
              <a:rPr lang="en-AU" dirty="0" smtClean="0">
                <a:ln>
                  <a:solidFill>
                    <a:schemeClr val="tx1">
                      <a:lumMod val="95000"/>
                      <a:lumOff val="5000"/>
                    </a:schemeClr>
                  </a:solidFill>
                </a:ln>
                <a:solidFill>
                  <a:srgbClr val="FFFF00"/>
                </a:solidFill>
                <a:hlinkClick r:id="rId4"/>
              </a:rPr>
              <a:t>www.ehow.com/list_7324267_3-plant-cell-animal-cell.html</a:t>
            </a:r>
            <a:endParaRPr lang="en-AU" dirty="0" smtClean="0">
              <a:ln>
                <a:solidFill>
                  <a:schemeClr val="tx1">
                    <a:lumMod val="95000"/>
                    <a:lumOff val="5000"/>
                  </a:schemeClr>
                </a:solidFill>
              </a:ln>
              <a:solidFill>
                <a:srgbClr val="FFFF00"/>
              </a:solidFill>
            </a:endParaRPr>
          </a:p>
          <a:p>
            <a:r>
              <a:rPr lang="en-AU" dirty="0" smtClean="0">
                <a:ln>
                  <a:solidFill>
                    <a:schemeClr val="tx1">
                      <a:lumMod val="95000"/>
                      <a:lumOff val="5000"/>
                    </a:schemeClr>
                  </a:solidFill>
                </a:ln>
                <a:solidFill>
                  <a:srgbClr val="FFFF00"/>
                </a:solidFill>
              </a:rPr>
              <a:t>Images for Google Images</a:t>
            </a:r>
          </a:p>
          <a:p>
            <a:pPr>
              <a:buNone/>
            </a:pPr>
            <a:endParaRPr lang="en-AU" dirty="0" smtClean="0">
              <a:ln>
                <a:solidFill>
                  <a:schemeClr val="tx1">
                    <a:lumMod val="95000"/>
                    <a:lumOff val="5000"/>
                  </a:schemeClr>
                </a:solidFill>
              </a:ln>
              <a:solidFill>
                <a:srgbClr val="FFFF00"/>
              </a:solidFill>
            </a:endParaRPr>
          </a:p>
          <a:p>
            <a:pPr>
              <a:buNone/>
            </a:pPr>
            <a:endParaRPr lang="en-AU" dirty="0" smtClean="0">
              <a:ln>
                <a:solidFill>
                  <a:schemeClr val="tx1">
                    <a:lumMod val="95000"/>
                    <a:lumOff val="5000"/>
                  </a:schemeClr>
                </a:solidFill>
              </a:ln>
              <a:solidFill>
                <a:srgbClr val="FFFF00"/>
              </a:solidFill>
            </a:endParaRPr>
          </a:p>
          <a:p>
            <a:pPr>
              <a:buNone/>
            </a:pP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293096"/>
            <a:ext cx="8280920" cy="2031325"/>
          </a:xfrm>
          <a:prstGeom prst="rect">
            <a:avLst/>
          </a:prstGeom>
        </p:spPr>
        <p:txBody>
          <a:bodyPr wrap="square">
            <a:spAutoFit/>
          </a:bodyPr>
          <a:lstStyle/>
          <a:p>
            <a:r>
              <a:rPr lang="en-AU" dirty="0" smtClean="0">
                <a:ln>
                  <a:solidFill>
                    <a:schemeClr val="tx1"/>
                  </a:solidFill>
                </a:ln>
                <a:hlinkClick r:id="rId2"/>
              </a:rPr>
              <a:t>http://www.youtube.com/watch?feature=player_embedded&amp;v=MWz4ptP_QEU</a:t>
            </a:r>
            <a:endParaRPr lang="en-AU" dirty="0" smtClean="0">
              <a:ln>
                <a:solidFill>
                  <a:schemeClr val="tx1"/>
                </a:solidFill>
              </a:ln>
            </a:endParaRPr>
          </a:p>
          <a:p>
            <a:endParaRPr lang="en-AU" dirty="0">
              <a:ln>
                <a:solidFill>
                  <a:schemeClr val="tx1"/>
                </a:solidFill>
              </a:ln>
            </a:endParaRPr>
          </a:p>
          <a:p>
            <a:r>
              <a:rPr lang="en-AU" dirty="0" smtClean="0">
                <a:ln>
                  <a:solidFill>
                    <a:schemeClr val="tx1"/>
                  </a:solidFill>
                </a:ln>
                <a:hlinkClick r:id="rId3"/>
              </a:rPr>
              <a:t>http://www.youtube.com/watch?v=xQxekZ3Dzqg&amp;feature=related</a:t>
            </a:r>
            <a:endParaRPr lang="en-AU" dirty="0" smtClean="0">
              <a:ln>
                <a:solidFill>
                  <a:schemeClr val="tx1"/>
                </a:solidFill>
              </a:ln>
            </a:endParaRPr>
          </a:p>
          <a:p>
            <a:endParaRPr lang="en-AU" dirty="0">
              <a:ln>
                <a:solidFill>
                  <a:schemeClr val="tx1"/>
                </a:solidFill>
              </a:ln>
            </a:endParaRPr>
          </a:p>
          <a:p>
            <a:r>
              <a:rPr lang="en-AU" dirty="0" smtClean="0">
                <a:ln>
                  <a:solidFill>
                    <a:schemeClr val="tx1"/>
                  </a:solidFill>
                </a:ln>
                <a:hlinkClick r:id="rId4"/>
              </a:rPr>
              <a:t>http://www.youtube.com/watch?v=0eHzdj69O6M&amp;feature=related</a:t>
            </a:r>
            <a:endParaRPr lang="en-AU" dirty="0" smtClean="0">
              <a:ln>
                <a:solidFill>
                  <a:schemeClr val="tx1"/>
                </a:solidFill>
              </a:ln>
            </a:endParaRPr>
          </a:p>
          <a:p>
            <a:endParaRPr lang="en-AU" dirty="0" smtClean="0">
              <a:ln>
                <a:solidFill>
                  <a:schemeClr val="tx1"/>
                </a:solidFill>
              </a:ln>
            </a:endParaRPr>
          </a:p>
          <a:p>
            <a:endParaRPr lang="en-AU" dirty="0">
              <a:ln>
                <a:solidFill>
                  <a:schemeClr val="tx1"/>
                </a:solidFill>
              </a:ln>
            </a:endParaRPr>
          </a:p>
        </p:txBody>
      </p:sp>
      <p:sp>
        <p:nvSpPr>
          <p:cNvPr id="3" name="Rectangle 2"/>
          <p:cNvSpPr/>
          <p:nvPr/>
        </p:nvSpPr>
        <p:spPr>
          <a:xfrm>
            <a:off x="683568" y="1052736"/>
            <a:ext cx="7200800" cy="212365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AU"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AU"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a:t>
            </a:r>
            <a:r>
              <a:rPr lang="en-AU"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ou tube clips explaining the differences between plant and animal cells</a:t>
            </a:r>
            <a:endParaRPr lang="en-AU"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style>
          <a:lnRef idx="2">
            <a:schemeClr val="accent4"/>
          </a:lnRef>
          <a:fillRef idx="1">
            <a:schemeClr val="lt1"/>
          </a:fillRef>
          <a:effectRef idx="0">
            <a:schemeClr val="accent4"/>
          </a:effectRef>
          <a:fontRef idx="minor">
            <a:schemeClr val="dk1"/>
          </a:fontRef>
        </p:style>
        <p:txBody>
          <a:bodyPr>
            <a:normAutofit/>
          </a:bodyPr>
          <a:lstStyle/>
          <a:p>
            <a:pPr algn="ctr"/>
            <a:r>
              <a:rPr lang="en-AU" sz="4000" dirty="0" smtClean="0"/>
              <a:t>Structural Differences between Animal and Plant Cells</a:t>
            </a:r>
            <a:endParaRPr lang="en-AU" sz="4000" dirty="0"/>
          </a:p>
        </p:txBody>
      </p:sp>
      <p:sp>
        <p:nvSpPr>
          <p:cNvPr id="3" name="Subtitle 2"/>
          <p:cNvSpPr>
            <a:spLocks noGrp="1"/>
          </p:cNvSpPr>
          <p:nvPr>
            <p:ph type="subTitle" idx="1"/>
          </p:nvPr>
        </p:nvSpPr>
        <p:spPr>
          <a:xfrm>
            <a:off x="1371600" y="2132856"/>
            <a:ext cx="6400800" cy="3505944"/>
          </a:xfrm>
        </p:spPr>
        <p:txBody>
          <a:bodyPr/>
          <a:lstStyle/>
          <a:p>
            <a:endParaRPr lang="en-AU" dirty="0"/>
          </a:p>
        </p:txBody>
      </p:sp>
      <p:pic>
        <p:nvPicPr>
          <p:cNvPr id="5" name="Picture 4" descr="plant-cell-structure-diagram.jpg"/>
          <p:cNvPicPr>
            <a:picLocks noChangeAspect="1"/>
          </p:cNvPicPr>
          <p:nvPr/>
        </p:nvPicPr>
        <p:blipFill>
          <a:blip r:embed="rId2" cstate="print"/>
          <a:stretch>
            <a:fillRect/>
          </a:stretch>
        </p:blipFill>
        <p:spPr>
          <a:xfrm>
            <a:off x="4716016" y="1988840"/>
            <a:ext cx="3816424" cy="4536504"/>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labeled-animal-cell-diagram.jpg"/>
          <p:cNvPicPr>
            <a:picLocks noChangeAspect="1"/>
          </p:cNvPicPr>
          <p:nvPr/>
        </p:nvPicPr>
        <p:blipFill>
          <a:blip r:embed="rId3" cstate="print"/>
          <a:stretch>
            <a:fillRect/>
          </a:stretch>
        </p:blipFill>
        <p:spPr>
          <a:xfrm>
            <a:off x="611560" y="1988840"/>
            <a:ext cx="3960440" cy="4536504"/>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514432"/>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List of Cell parts common to both Cell types</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Content Placeholder 3"/>
          <p:cNvGraphicFramePr>
            <a:graphicFrameLocks noGrp="1"/>
          </p:cNvGraphicFramePr>
          <p:nvPr>
            <p:ph idx="1"/>
          </p:nvPr>
        </p:nvGraphicFramePr>
        <p:xfrm>
          <a:off x="457200" y="1935163"/>
          <a:ext cx="8229600" cy="3772535"/>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AU" dirty="0"/>
                    </a:p>
                  </a:txBody>
                  <a:tcPr/>
                </a:tc>
                <a:tc>
                  <a:txBody>
                    <a:bodyPr/>
                    <a:lstStyle/>
                    <a:p>
                      <a:r>
                        <a:rPr lang="en-AU" dirty="0" smtClean="0"/>
                        <a:t>Animal Cell</a:t>
                      </a:r>
                      <a:endParaRPr lang="en-AU" dirty="0"/>
                    </a:p>
                  </a:txBody>
                  <a:tcPr/>
                </a:tc>
                <a:tc>
                  <a:txBody>
                    <a:bodyPr/>
                    <a:lstStyle/>
                    <a:p>
                      <a:r>
                        <a:rPr lang="en-AU" dirty="0" smtClean="0"/>
                        <a:t>Plant Cell</a:t>
                      </a:r>
                      <a:endParaRPr lang="en-AU" dirty="0"/>
                    </a:p>
                  </a:txBody>
                  <a:tcPr/>
                </a:tc>
              </a:tr>
              <a:tr h="370840">
                <a:tc>
                  <a:txBody>
                    <a:bodyPr/>
                    <a:lstStyle/>
                    <a:p>
                      <a:r>
                        <a:rPr lang="en-AU" dirty="0" smtClean="0"/>
                        <a:t>Cytoplasm</a:t>
                      </a:r>
                      <a:endParaRPr lang="en-AU"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pPr>
                        <a:lnSpc>
                          <a:spcPts val="1350"/>
                        </a:lnSpc>
                        <a:spcAft>
                          <a:spcPts val="750"/>
                        </a:spcAft>
                      </a:pPr>
                      <a:r>
                        <a:rPr lang="en-AU" sz="1800" b="0" i="0" dirty="0">
                          <a:solidFill>
                            <a:srgbClr val="000000"/>
                          </a:solidFill>
                          <a:latin typeface="+mn-lt"/>
                          <a:ea typeface="Times New Roman"/>
                          <a:cs typeface="Times New Roman"/>
                        </a:rPr>
                        <a:t>Endoplasmic Reticulum (Smooth and Rough):</a:t>
                      </a:r>
                      <a:endParaRPr lang="en-AU" sz="1800" b="0" i="0" dirty="0">
                        <a:latin typeface="+mn-lt"/>
                        <a:ea typeface="Calibri"/>
                        <a:cs typeface="Times New Roman"/>
                      </a:endParaRPr>
                    </a:p>
                  </a:txBody>
                  <a:tcPr marL="95250" marR="95250" marT="95250" marB="85725"/>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r>
                        <a:rPr lang="en-AU" sz="1800" b="0" kern="1200" dirty="0" err="1" smtClean="0">
                          <a:solidFill>
                            <a:schemeClr val="dk1"/>
                          </a:solidFill>
                          <a:latin typeface="+mn-lt"/>
                          <a:ea typeface="+mn-ea"/>
                          <a:cs typeface="+mn-cs"/>
                        </a:rPr>
                        <a:t>Ribosomes</a:t>
                      </a:r>
                      <a:endParaRPr lang="en-AU" b="0"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r>
                        <a:rPr lang="en-AU" dirty="0" smtClean="0"/>
                        <a:t>Mitochondria</a:t>
                      </a:r>
                      <a:endParaRPr lang="en-AU"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r>
                        <a:rPr lang="en-AU" dirty="0" smtClean="0"/>
                        <a:t>Golgi Apparatus</a:t>
                      </a:r>
                      <a:endParaRPr lang="en-AU"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r>
                        <a:rPr lang="en-AU" dirty="0" smtClean="0"/>
                        <a:t>Microtubules/ Microfilaments</a:t>
                      </a:r>
                      <a:endParaRPr lang="en-AU"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r h="370840">
                <a:tc>
                  <a:txBody>
                    <a:bodyPr/>
                    <a:lstStyle/>
                    <a:p>
                      <a:r>
                        <a:rPr lang="en-AU" dirty="0" smtClean="0"/>
                        <a:t>Flagella</a:t>
                      </a:r>
                      <a:endParaRPr lang="en-AU" dirty="0"/>
                    </a:p>
                  </a:txBody>
                  <a:tcPr/>
                </a:tc>
                <a:tc>
                  <a:txBody>
                    <a:bodyPr/>
                    <a:lstStyle/>
                    <a:p>
                      <a:pPr algn="ctr">
                        <a:buFont typeface="Wingdings" pitchFamily="2" charset="2"/>
                        <a:buChar char="ü"/>
                      </a:pPr>
                      <a:r>
                        <a:rPr lang="en-AU" dirty="0" smtClean="0"/>
                        <a:t>Maybe</a:t>
                      </a:r>
                      <a:r>
                        <a:rPr lang="en-AU" baseline="0" dirty="0" smtClean="0"/>
                        <a:t> present in some</a:t>
                      </a:r>
                      <a:endParaRPr lang="en-AU" dirty="0"/>
                    </a:p>
                  </a:txBody>
                  <a:tcPr/>
                </a:tc>
                <a:tc>
                  <a:txBody>
                    <a:bodyPr/>
                    <a:lstStyle/>
                    <a:p>
                      <a:pPr algn="ctr">
                        <a:buFont typeface="Wingdings" pitchFamily="2" charset="2"/>
                        <a:buChar char="ü"/>
                      </a:pPr>
                      <a:r>
                        <a:rPr lang="en-AU" dirty="0" smtClean="0"/>
                        <a:t> Maybe</a:t>
                      </a:r>
                      <a:r>
                        <a:rPr lang="en-AU" baseline="0" dirty="0" smtClean="0"/>
                        <a:t> present in some</a:t>
                      </a:r>
                      <a:endParaRPr lang="en-AU" dirty="0"/>
                    </a:p>
                  </a:txBody>
                  <a:tcPr/>
                </a:tc>
              </a:tr>
              <a:tr h="370840">
                <a:tc>
                  <a:txBody>
                    <a:bodyPr/>
                    <a:lstStyle/>
                    <a:p>
                      <a:r>
                        <a:rPr lang="en-AU" dirty="0" smtClean="0"/>
                        <a:t>Nucleus</a:t>
                      </a:r>
                      <a:endParaRPr lang="en-AU" dirty="0"/>
                    </a:p>
                  </a:txBody>
                  <a:tcPr/>
                </a:tc>
                <a:tc>
                  <a:txBody>
                    <a:bodyPr/>
                    <a:lstStyle/>
                    <a:p>
                      <a:pPr algn="ctr">
                        <a:buFont typeface="Wingdings" pitchFamily="2" charset="2"/>
                        <a:buChar char="ü"/>
                      </a:pPr>
                      <a:r>
                        <a:rPr lang="en-AU" dirty="0" smtClean="0"/>
                        <a:t> </a:t>
                      </a:r>
                      <a:endParaRPr lang="en-AU" dirty="0"/>
                    </a:p>
                  </a:txBody>
                  <a:tcPr/>
                </a:tc>
                <a:tc>
                  <a:txBody>
                    <a:bodyPr/>
                    <a:lstStyle/>
                    <a:p>
                      <a:pPr algn="ctr">
                        <a:buFont typeface="Wingdings" pitchFamily="2" charset="2"/>
                        <a:buChar char="ü"/>
                      </a:pPr>
                      <a:r>
                        <a:rPr lang="en-AU" dirty="0" smtClean="0"/>
                        <a:t> </a:t>
                      </a:r>
                      <a:endParaRPr lang="en-AU"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370416"/>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AU" dirty="0" smtClean="0"/>
              <a:t/>
            </a:r>
            <a:br>
              <a:rPr lang="en-AU" dirty="0" smtClean="0"/>
            </a:br>
            <a:r>
              <a:rPr lang="en-AU" dirty="0"/>
              <a:t/>
            </a:r>
            <a:br>
              <a:rPr lang="en-AU" dirty="0"/>
            </a:br>
            <a:r>
              <a:rPr lang="en-AU" dirty="0"/>
              <a:t/>
            </a:r>
            <a:br>
              <a:rPr lang="en-AU" dirty="0"/>
            </a:br>
            <a:r>
              <a:rPr lang="en-AU" dirty="0"/>
              <a:t/>
            </a:r>
            <a:br>
              <a:rPr lang="en-AU" dirty="0"/>
            </a:br>
            <a:r>
              <a:rPr lang="en-AU"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Differences between plant and animal cells.......</a:t>
            </a:r>
            <a:endParaRPr lang="en-AU" dirty="0"/>
          </a:p>
        </p:txBody>
      </p:sp>
      <p:sp>
        <p:nvSpPr>
          <p:cNvPr id="3" name="Content Placeholder 2"/>
          <p:cNvSpPr>
            <a:spLocks noGrp="1"/>
          </p:cNvSpPr>
          <p:nvPr>
            <p:ph idx="1"/>
          </p:nvPr>
        </p:nvSpPr>
        <p:spPr/>
        <p:txBody>
          <a:bodyPr>
            <a:normAutofit fontScale="92500" lnSpcReduction="20000"/>
          </a:bodyPr>
          <a:lstStyle/>
          <a:p>
            <a:r>
              <a:rPr lang="en-AU" dirty="0"/>
              <a:t>Plants cells have a cell wall over the cell membrane</a:t>
            </a:r>
            <a:r>
              <a:rPr lang="en-AU" dirty="0" smtClean="0"/>
              <a:t>, whereas, animals </a:t>
            </a:r>
            <a:r>
              <a:rPr lang="en-AU" dirty="0"/>
              <a:t>cells lack cell wall</a:t>
            </a:r>
            <a:r>
              <a:rPr lang="en-AU" dirty="0" smtClean="0"/>
              <a:t>.</a:t>
            </a:r>
          </a:p>
          <a:p>
            <a:r>
              <a:rPr lang="en-AU" dirty="0" smtClean="0"/>
              <a:t>In </a:t>
            </a:r>
            <a:r>
              <a:rPr lang="en-AU" dirty="0"/>
              <a:t>plant cells, there is a single large vacuole present in the middle, whereas, in animals </a:t>
            </a:r>
            <a:r>
              <a:rPr lang="en-AU" dirty="0" smtClean="0"/>
              <a:t>cell, there </a:t>
            </a:r>
            <a:r>
              <a:rPr lang="en-AU" dirty="0"/>
              <a:t>are more than one vacuoles</a:t>
            </a:r>
            <a:r>
              <a:rPr lang="en-AU" dirty="0" smtClean="0"/>
              <a:t>.</a:t>
            </a:r>
          </a:p>
          <a:p>
            <a:r>
              <a:rPr lang="en-AU" dirty="0" smtClean="0"/>
              <a:t>Plant </a:t>
            </a:r>
            <a:r>
              <a:rPr lang="en-AU" dirty="0"/>
              <a:t>cells possess plastids, but, animal cells don't</a:t>
            </a:r>
            <a:r>
              <a:rPr lang="en-AU" dirty="0" smtClean="0"/>
              <a:t>.</a:t>
            </a:r>
          </a:p>
          <a:p>
            <a:r>
              <a:rPr lang="en-AU" dirty="0" smtClean="0"/>
              <a:t>Animal </a:t>
            </a:r>
            <a:r>
              <a:rPr lang="en-AU" dirty="0"/>
              <a:t>cells have centrioles, whereas, plant cells </a:t>
            </a:r>
            <a:r>
              <a:rPr lang="en-AU" dirty="0" smtClean="0"/>
              <a:t>don't.</a:t>
            </a:r>
          </a:p>
          <a:p>
            <a:r>
              <a:rPr lang="en-AU" dirty="0" smtClean="0"/>
              <a:t>Plant </a:t>
            </a:r>
            <a:r>
              <a:rPr lang="en-AU" dirty="0"/>
              <a:t>cells are more square shaped, animal cells are more </a:t>
            </a:r>
            <a:r>
              <a:rPr lang="en-AU" dirty="0" smtClean="0"/>
              <a:t>round.</a:t>
            </a:r>
          </a:p>
          <a:p>
            <a:r>
              <a:rPr lang="en-AU" dirty="0" smtClean="0"/>
              <a:t>Plant </a:t>
            </a:r>
            <a:r>
              <a:rPr lang="en-AU" dirty="0"/>
              <a:t>cells have chlorophyll for Photosynthesis (make their own food), and animal cells </a:t>
            </a:r>
            <a:r>
              <a:rPr lang="en-AU" dirty="0" smtClean="0"/>
              <a:t>don't.</a:t>
            </a:r>
            <a:r>
              <a:rPr lang="en-AU" dirty="0"/>
              <a:t/>
            </a:r>
            <a:br>
              <a:rPr lang="en-AU" dirty="0"/>
            </a:br>
            <a:r>
              <a:rPr lang="en-AU" dirty="0"/>
              <a:t/>
            </a:r>
            <a:br>
              <a:rPr lang="en-AU" dirty="0"/>
            </a:b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296144"/>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Why the different parts exist....</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251520" y="1772816"/>
            <a:ext cx="8712968" cy="4752528"/>
          </a:xfrm>
        </p:spPr>
        <p:txBody>
          <a:bodyPr>
            <a:normAutofit lnSpcReduction="10000"/>
          </a:bodyPr>
          <a:lstStyle/>
          <a:p>
            <a:pPr algn="ctr">
              <a:buNone/>
            </a:pPr>
            <a:r>
              <a:rPr lang="en-US" dirty="0" smtClean="0"/>
              <a:t>There are three main differences between plant and animal cells.  </a:t>
            </a:r>
            <a:endParaRPr lang="en-AU" dirty="0" smtClean="0"/>
          </a:p>
          <a:p>
            <a:pPr lvl="0" algn="ctr">
              <a:buNone/>
            </a:pPr>
            <a:r>
              <a:rPr lang="en-US" dirty="0" smtClean="0"/>
              <a:t> </a:t>
            </a:r>
            <a:r>
              <a:rPr lang="en-US" sz="2200" b="1" dirty="0" smtClean="0"/>
              <a:t>Cell Walls</a:t>
            </a:r>
            <a:endParaRPr lang="en-AU" sz="2200" b="1" dirty="0" smtClean="0"/>
          </a:p>
          <a:p>
            <a:pPr lvl="0">
              <a:buNone/>
            </a:pPr>
            <a:r>
              <a:rPr lang="en-US" sz="2200" dirty="0" smtClean="0"/>
              <a:t>    One main difference between plant and animal cells is that plant cells have cell walls and animal cells don’ t. Cell walls direct the growth and shape of plant cells and determine the formation cells  which will presume in the creation of the plant. Cell walls hold carbohydrates and protect cells from disease. Plant cells have specific shapes because of cell walls. Animal cells, on the other hand, do not have exact shapes. While animal cells have cell membranes for protection, these membranes are shapeless and  will have any shape a cell assumes. Animal cells do not need a definitive shape because animals have firm skeletons.</a:t>
            </a:r>
            <a:endParaRPr lang="en-AU" sz="2200" dirty="0" smtClean="0"/>
          </a:p>
          <a:p>
            <a:pPr>
              <a:buNone/>
            </a:pP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692697"/>
            <a:ext cx="8352928" cy="6165304"/>
          </a:xfrm>
          <a:prstGeom prst="rect">
            <a:avLst/>
          </a:prstGeom>
        </p:spPr>
        <p:txBody>
          <a:bodyPr wrap="square">
            <a:spAutoFit/>
          </a:bodyPr>
          <a:lstStyle/>
          <a:p>
            <a:pPr lvl="0" algn="ctr"/>
            <a:r>
              <a:rPr lang="en-US" b="1" dirty="0" smtClean="0"/>
              <a:t> Chloroplast</a:t>
            </a:r>
            <a:endParaRPr lang="en-AU" b="1" dirty="0" smtClean="0"/>
          </a:p>
          <a:p>
            <a:pPr lvl="0"/>
            <a:r>
              <a:rPr lang="en-US" sz="2000" dirty="0" smtClean="0"/>
              <a:t>Plant cells contain an enzyme known as chloroplast. Animal cells don’ t have chloroplast; though contain vesicles known as </a:t>
            </a:r>
            <a:r>
              <a:rPr lang="en-US" sz="2000" dirty="0" err="1" smtClean="0"/>
              <a:t>Lysosomes</a:t>
            </a:r>
            <a:r>
              <a:rPr lang="en-US" sz="2000" dirty="0" smtClean="0"/>
              <a:t>. Chloroplast enzymes produce glucose from the carbon dioxide and water consumed by a plant. This glucose in turn feeds the plant. </a:t>
            </a:r>
            <a:r>
              <a:rPr lang="en-US" sz="2000" dirty="0" err="1" smtClean="0"/>
              <a:t>Lysosomes</a:t>
            </a:r>
            <a:r>
              <a:rPr lang="en-US" sz="2000" dirty="0" smtClean="0"/>
              <a:t> are digestive vesicles that hold enzymes produced by the cell. When a cell absorbs food material, </a:t>
            </a:r>
            <a:r>
              <a:rPr lang="en-US" sz="2000" dirty="0" err="1" smtClean="0"/>
              <a:t>Lysosomes</a:t>
            </a:r>
            <a:r>
              <a:rPr lang="en-US" sz="2000" dirty="0" smtClean="0"/>
              <a:t> break that food down so that it can be easily digested by the cell and animal's body.</a:t>
            </a:r>
            <a:endParaRPr lang="en-AU" sz="2000" dirty="0" smtClean="0"/>
          </a:p>
          <a:p>
            <a:pPr lvl="0" algn="ctr"/>
            <a:r>
              <a:rPr lang="en-US" sz="2000" dirty="0" smtClean="0"/>
              <a:t>  </a:t>
            </a:r>
            <a:r>
              <a:rPr lang="en-US" sz="2000" b="1" dirty="0" smtClean="0"/>
              <a:t>Vacuole</a:t>
            </a:r>
            <a:endParaRPr lang="en-AU" sz="2000" b="1" dirty="0" smtClean="0"/>
          </a:p>
          <a:p>
            <a:pPr lvl="0"/>
            <a:r>
              <a:rPr lang="en-US" sz="2000" dirty="0" smtClean="0"/>
              <a:t>Both plant and animal cells contain vacuoles. A vacuole is an empty space within a cell that is used to store molecules or transport and store nutrients and waste products. Animal cells have a quantity of small vacuoles, which are used in the digestion process alongside </a:t>
            </a:r>
            <a:r>
              <a:rPr lang="en-US" sz="2000" dirty="0" err="1" smtClean="0"/>
              <a:t>lysosomes</a:t>
            </a:r>
            <a:r>
              <a:rPr lang="en-US" sz="2000" dirty="0" smtClean="0"/>
              <a:t>. Plant cells have one large vacuole. This vacuole assists the plants to maintain firmness. Large vacuoles are used for storing water, which is steadily changed into carbon dioxide then glucose by chloroplast. Vacuoles with limited water lose form, causing plants to wilt</a:t>
            </a:r>
            <a:r>
              <a:rPr lang="en-US" sz="2000" dirty="0" smtClean="0"/>
              <a:t>.</a:t>
            </a:r>
          </a:p>
          <a:p>
            <a:pPr lvl="0"/>
            <a:endParaRPr lang="en-US" sz="2000" dirty="0" smtClean="0"/>
          </a:p>
          <a:p>
            <a:r>
              <a:rPr lang="en-US" sz="2000" dirty="0" smtClean="0"/>
              <a:t>Information from:  </a:t>
            </a:r>
            <a:r>
              <a:rPr lang="en-AU" sz="1200" dirty="0" smtClean="0">
                <a:ln>
                  <a:solidFill>
                    <a:schemeClr val="tx1">
                      <a:lumMod val="95000"/>
                      <a:lumOff val="5000"/>
                    </a:schemeClr>
                  </a:solidFill>
                </a:ln>
                <a:solidFill>
                  <a:srgbClr val="FFFF00"/>
                </a:solidFill>
                <a:latin typeface="+mj-lt"/>
                <a:hlinkClick r:id="rId2"/>
              </a:rPr>
              <a:t>http://www.ehow.com/list_7324267_3-plant-cell-animal-cell.html</a:t>
            </a:r>
            <a:endParaRPr lang="en-AU" sz="1200" dirty="0" smtClean="0">
              <a:ln>
                <a:solidFill>
                  <a:schemeClr val="tx1">
                    <a:lumMod val="95000"/>
                    <a:lumOff val="5000"/>
                  </a:schemeClr>
                </a:solidFill>
              </a:ln>
              <a:solidFill>
                <a:srgbClr val="FFFF00"/>
              </a:solidFill>
              <a:latin typeface="+mj-lt"/>
            </a:endParaRPr>
          </a:p>
          <a:p>
            <a:pPr lvl="0"/>
            <a:endParaRPr lang="en-AU"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style>
          <a:lnRef idx="2">
            <a:schemeClr val="accent4"/>
          </a:lnRef>
          <a:fillRef idx="1">
            <a:schemeClr val="lt1"/>
          </a:fillRef>
          <a:effectRef idx="0">
            <a:schemeClr val="accent4"/>
          </a:effectRef>
          <a:fontRef idx="minor">
            <a:schemeClr val="dk1"/>
          </a:fontRef>
        </p:style>
        <p:txBody>
          <a:bodyPr/>
          <a:lstStyle/>
          <a:p>
            <a:pPr algn="ctr"/>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Template of Animal Cell</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Content Placeholder 3" descr="animal_cell_worksheet.jpg"/>
          <p:cNvPicPr>
            <a:picLocks noGrp="1" noChangeAspect="1"/>
          </p:cNvPicPr>
          <p:nvPr>
            <p:ph idx="1"/>
          </p:nvPr>
        </p:nvPicPr>
        <p:blipFill>
          <a:blip r:embed="rId2" cstate="print"/>
          <a:srcRect l="5825" t="8955" r="7767" b="8956"/>
          <a:stretch>
            <a:fillRect/>
          </a:stretch>
        </p:blipFill>
        <p:spPr>
          <a:xfrm>
            <a:off x="1187624" y="1700808"/>
            <a:ext cx="6408712" cy="424847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Template of Plant Cell</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Content Placeholder 3" descr="plant_cell_worksheet.jpg"/>
          <p:cNvPicPr>
            <a:picLocks noGrp="1" noChangeAspect="1"/>
          </p:cNvPicPr>
          <p:nvPr>
            <p:ph idx="1"/>
          </p:nvPr>
        </p:nvPicPr>
        <p:blipFill>
          <a:blip r:embed="rId2" cstate="print"/>
          <a:srcRect l="8036" t="12307" r="9822" b="4615"/>
          <a:stretch>
            <a:fillRect/>
          </a:stretch>
        </p:blipFill>
        <p:spPr>
          <a:xfrm>
            <a:off x="1187624" y="1700808"/>
            <a:ext cx="6624736" cy="4464496"/>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101</TotalTime>
  <Words>552</Words>
  <Application>Microsoft Office PowerPoint</Application>
  <PresentationFormat>On-screen Show (4:3)</PresentationFormat>
  <Paragraphs>66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Slide 1</vt:lpstr>
      <vt:lpstr>Slide 2</vt:lpstr>
      <vt:lpstr>Structural Differences between Animal and Plant Cells</vt:lpstr>
      <vt:lpstr>List of Cell parts common to both Cell types</vt:lpstr>
      <vt:lpstr>    Differences between plant and animal cells.......</vt:lpstr>
      <vt:lpstr>Why the different parts exist....</vt:lpstr>
      <vt:lpstr>Slide 7</vt:lpstr>
      <vt:lpstr>Template of Animal Cell</vt:lpstr>
      <vt:lpstr>Template of Plant Cell</vt:lpstr>
      <vt:lpstr>Useful Links</vt:lpstr>
      <vt:lpstr>References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Longy5</dc:creator>
  <cp:lastModifiedBy>Longy5</cp:lastModifiedBy>
  <cp:revision>19</cp:revision>
  <dcterms:created xsi:type="dcterms:W3CDTF">2012-07-10T08:39:59Z</dcterms:created>
  <dcterms:modified xsi:type="dcterms:W3CDTF">2012-07-12T02:42:50Z</dcterms:modified>
</cp:coreProperties>
</file>